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Cubao" charset="1" panose="02000503000000000000"/>
      <p:regular r:id="rId23"/>
    </p:embeddedFont>
    <p:embeddedFont>
      <p:font typeface="Glacial Indifference" charset="1" panose="00000000000000000000"/>
      <p:regular r:id="rId24"/>
    </p:embeddedFont>
    <p:embeddedFont>
      <p:font typeface="Arimo" charset="1" panose="020B06040202020202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25332" y="5150647"/>
            <a:ext cx="8969820" cy="7322635"/>
          </a:xfrm>
          <a:custGeom>
            <a:avLst/>
            <a:gdLst/>
            <a:ahLst/>
            <a:cxnLst/>
            <a:rect r="r" b="b" t="t" l="l"/>
            <a:pathLst>
              <a:path h="7322635" w="8969820">
                <a:moveTo>
                  <a:pt x="0" y="0"/>
                </a:moveTo>
                <a:lnTo>
                  <a:pt x="8969820" y="0"/>
                </a:lnTo>
                <a:lnTo>
                  <a:pt x="8969820" y="7322635"/>
                </a:lnTo>
                <a:lnTo>
                  <a:pt x="0" y="732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44759" y="2775032"/>
            <a:ext cx="15265483" cy="2375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31"/>
              </a:lnSpc>
            </a:pPr>
            <a:r>
              <a:rPr lang="en-US" sz="17374">
                <a:solidFill>
                  <a:srgbClr val="DB6232"/>
                </a:solidFill>
                <a:latin typeface="Cubao"/>
                <a:ea typeface="Cubao"/>
                <a:cs typeface="Cubao"/>
                <a:sym typeface="Cubao"/>
              </a:rPr>
              <a:t>earthquakes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29093" y="5743575"/>
            <a:ext cx="4696814" cy="505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063">
                <a:solidFill>
                  <a:srgbClr val="FF94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MADE BY;</a:t>
            </a:r>
          </a:p>
          <a:p>
            <a:pPr algn="ctr">
              <a:lnSpc>
                <a:spcPts val="4288"/>
              </a:lnSpc>
            </a:pPr>
            <a:r>
              <a:rPr lang="en-US" sz="3063">
                <a:solidFill>
                  <a:srgbClr val="FF94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K.S. RATHNAWEERA</a:t>
            </a:r>
          </a:p>
          <a:p>
            <a:pPr algn="ctr">
              <a:lnSpc>
                <a:spcPts val="4288"/>
              </a:lnSpc>
            </a:pPr>
            <a:r>
              <a:rPr lang="en-US" sz="3063">
                <a:solidFill>
                  <a:srgbClr val="FF94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ABISHREK VINOTH</a:t>
            </a:r>
          </a:p>
          <a:p>
            <a:pPr algn="ctr">
              <a:lnSpc>
                <a:spcPts val="4288"/>
              </a:lnSpc>
            </a:pPr>
            <a:r>
              <a:rPr lang="en-US" sz="3063">
                <a:solidFill>
                  <a:srgbClr val="FF94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A.S. WIJERATNE (NO HOME)</a:t>
            </a:r>
          </a:p>
          <a:p>
            <a:pPr algn="ctr">
              <a:lnSpc>
                <a:spcPts val="4288"/>
              </a:lnSpc>
            </a:pPr>
            <a:r>
              <a:rPr lang="en-US" sz="3063">
                <a:solidFill>
                  <a:srgbClr val="FF94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BROTHER ARJUN</a:t>
            </a:r>
          </a:p>
          <a:p>
            <a:pPr algn="ctr">
              <a:lnSpc>
                <a:spcPts val="4288"/>
              </a:lnSpc>
            </a:pPr>
            <a:r>
              <a:rPr lang="en-US" sz="3063">
                <a:solidFill>
                  <a:srgbClr val="FF94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R.N. GAMMAMPILA</a:t>
            </a:r>
          </a:p>
          <a:p>
            <a:pPr algn="ctr">
              <a:lnSpc>
                <a:spcPts val="4288"/>
              </a:lnSpc>
            </a:pPr>
            <a:r>
              <a:rPr lang="en-US" sz="3063">
                <a:solidFill>
                  <a:srgbClr val="FF94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B.L.I.P. FERNANDO</a:t>
            </a:r>
          </a:p>
          <a:p>
            <a:pPr algn="ctr">
              <a:lnSpc>
                <a:spcPts val="4288"/>
              </a:lnSpc>
            </a:pPr>
            <a:r>
              <a:rPr lang="en-US" sz="3063">
                <a:solidFill>
                  <a:srgbClr val="FF94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S.E. KUMARAGE</a:t>
            </a:r>
          </a:p>
          <a:p>
            <a:pPr algn="ctr">
              <a:lnSpc>
                <a:spcPts val="4288"/>
              </a:lnSpc>
            </a:pPr>
          </a:p>
          <a:p>
            <a:pPr algn="l">
              <a:lnSpc>
                <a:spcPts val="1513"/>
              </a:lnSpc>
            </a:pPr>
            <a:r>
              <a:rPr lang="en-US" sz="108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-3164486" y="4918275"/>
            <a:ext cx="9486880" cy="7555006"/>
          </a:xfrm>
          <a:custGeom>
            <a:avLst/>
            <a:gdLst/>
            <a:ahLst/>
            <a:cxnLst/>
            <a:rect r="r" b="b" t="t" l="l"/>
            <a:pathLst>
              <a:path h="7555006" w="9486880">
                <a:moveTo>
                  <a:pt x="9486880" y="0"/>
                </a:moveTo>
                <a:lnTo>
                  <a:pt x="0" y="0"/>
                </a:lnTo>
                <a:lnTo>
                  <a:pt x="0" y="7555007"/>
                </a:lnTo>
                <a:lnTo>
                  <a:pt x="9486880" y="7555007"/>
                </a:lnTo>
                <a:lnTo>
                  <a:pt x="94868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096401" y="1028700"/>
            <a:ext cx="4095198" cy="840858"/>
            <a:chOff x="0" y="0"/>
            <a:chExt cx="1078571" cy="2214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8571" cy="221461"/>
            </a:xfrm>
            <a:custGeom>
              <a:avLst/>
              <a:gdLst/>
              <a:ahLst/>
              <a:cxnLst/>
              <a:rect r="r" b="b" t="t" l="l"/>
              <a:pathLst>
                <a:path h="221461" w="1078571">
                  <a:moveTo>
                    <a:pt x="96415" y="0"/>
                  </a:moveTo>
                  <a:lnTo>
                    <a:pt x="982156" y="0"/>
                  </a:lnTo>
                  <a:cubicBezTo>
                    <a:pt x="1007726" y="0"/>
                    <a:pt x="1032250" y="10158"/>
                    <a:pt x="1050331" y="28239"/>
                  </a:cubicBezTo>
                  <a:cubicBezTo>
                    <a:pt x="1068412" y="46321"/>
                    <a:pt x="1078571" y="70844"/>
                    <a:pt x="1078571" y="96415"/>
                  </a:cubicBezTo>
                  <a:lnTo>
                    <a:pt x="1078571" y="125046"/>
                  </a:lnTo>
                  <a:cubicBezTo>
                    <a:pt x="1078571" y="178294"/>
                    <a:pt x="1035404" y="221461"/>
                    <a:pt x="982156" y="221461"/>
                  </a:cubicBezTo>
                  <a:lnTo>
                    <a:pt x="96415" y="221461"/>
                  </a:lnTo>
                  <a:cubicBezTo>
                    <a:pt x="43166" y="221461"/>
                    <a:pt x="0" y="178294"/>
                    <a:pt x="0" y="125046"/>
                  </a:cubicBezTo>
                  <a:lnTo>
                    <a:pt x="0" y="96415"/>
                  </a:lnTo>
                  <a:cubicBezTo>
                    <a:pt x="0" y="43166"/>
                    <a:pt x="43166" y="0"/>
                    <a:pt x="96415" y="0"/>
                  </a:cubicBezTo>
                  <a:close/>
                </a:path>
              </a:pathLst>
            </a:custGeom>
            <a:solidFill>
              <a:srgbClr val="2A964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78571" cy="278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400" spc="139">
                  <a:solidFill>
                    <a:srgbClr val="0C101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NATURAL DISASTERS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33076" y="2062700"/>
            <a:ext cx="6528147" cy="5108984"/>
          </a:xfrm>
          <a:custGeom>
            <a:avLst/>
            <a:gdLst/>
            <a:ahLst/>
            <a:cxnLst/>
            <a:rect r="r" b="b" t="t" l="l"/>
            <a:pathLst>
              <a:path h="5108984" w="6528147">
                <a:moveTo>
                  <a:pt x="0" y="0"/>
                </a:moveTo>
                <a:lnTo>
                  <a:pt x="6528147" y="0"/>
                </a:lnTo>
                <a:lnTo>
                  <a:pt x="6528147" y="5108984"/>
                </a:lnTo>
                <a:lnTo>
                  <a:pt x="0" y="5108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6597869"/>
            <a:ext cx="8510141" cy="3370629"/>
          </a:xfrm>
          <a:custGeom>
            <a:avLst/>
            <a:gdLst/>
            <a:ahLst/>
            <a:cxnLst/>
            <a:rect r="r" b="b" t="t" l="l"/>
            <a:pathLst>
              <a:path h="3370629" w="8510141">
                <a:moveTo>
                  <a:pt x="0" y="0"/>
                </a:moveTo>
                <a:lnTo>
                  <a:pt x="8510141" y="0"/>
                </a:lnTo>
                <a:lnTo>
                  <a:pt x="8510141" y="3370629"/>
                </a:lnTo>
                <a:lnTo>
                  <a:pt x="0" y="33706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78316"/>
            <a:ext cx="16469118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intensity of earthquakes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442" y="2182435"/>
            <a:ext cx="8722558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 the points at which the tectonic plates have colloid impact, the layers of rocks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bend. When the force exerted to bend them exceeds the yield point of the rocks, the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rocky layers break. This point of breakage is the focus of the earthquakes. The point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 Earth above the focus is the epicenter.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01524" y="2615242"/>
            <a:ext cx="12975748" cy="5774208"/>
          </a:xfrm>
          <a:custGeom>
            <a:avLst/>
            <a:gdLst/>
            <a:ahLst/>
            <a:cxnLst/>
            <a:rect r="r" b="b" t="t" l="l"/>
            <a:pathLst>
              <a:path h="5774208" w="12975748">
                <a:moveTo>
                  <a:pt x="0" y="0"/>
                </a:moveTo>
                <a:lnTo>
                  <a:pt x="12975748" y="0"/>
                </a:lnTo>
                <a:lnTo>
                  <a:pt x="12975748" y="5774208"/>
                </a:lnTo>
                <a:lnTo>
                  <a:pt x="0" y="57742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839" y="293624"/>
            <a:ext cx="16469118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intensity of earthquakes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28707" y="1869329"/>
            <a:ext cx="13430586" cy="7554705"/>
          </a:xfrm>
          <a:custGeom>
            <a:avLst/>
            <a:gdLst/>
            <a:ahLst/>
            <a:cxnLst/>
            <a:rect r="r" b="b" t="t" l="l"/>
            <a:pathLst>
              <a:path h="7554705" w="13430586">
                <a:moveTo>
                  <a:pt x="0" y="0"/>
                </a:moveTo>
                <a:lnTo>
                  <a:pt x="13430586" y="0"/>
                </a:lnTo>
                <a:lnTo>
                  <a:pt x="13430586" y="7554704"/>
                </a:lnTo>
                <a:lnTo>
                  <a:pt x="0" y="7554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839" y="293624"/>
            <a:ext cx="16469118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intensity of earthquakes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5931" y="7460860"/>
            <a:ext cx="9656145" cy="2487326"/>
          </a:xfrm>
          <a:custGeom>
            <a:avLst/>
            <a:gdLst/>
            <a:ahLst/>
            <a:cxnLst/>
            <a:rect r="r" b="b" t="t" l="l"/>
            <a:pathLst>
              <a:path h="2487326" w="9656145">
                <a:moveTo>
                  <a:pt x="0" y="0"/>
                </a:moveTo>
                <a:lnTo>
                  <a:pt x="9656145" y="0"/>
                </a:lnTo>
                <a:lnTo>
                  <a:pt x="9656145" y="2487326"/>
                </a:lnTo>
                <a:lnTo>
                  <a:pt x="0" y="2487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4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96122" y="2113582"/>
            <a:ext cx="7342164" cy="4570497"/>
          </a:xfrm>
          <a:custGeom>
            <a:avLst/>
            <a:gdLst/>
            <a:ahLst/>
            <a:cxnLst/>
            <a:rect r="r" b="b" t="t" l="l"/>
            <a:pathLst>
              <a:path h="4570497" w="7342164">
                <a:moveTo>
                  <a:pt x="0" y="0"/>
                </a:moveTo>
                <a:lnTo>
                  <a:pt x="7342164" y="0"/>
                </a:lnTo>
                <a:lnTo>
                  <a:pt x="7342164" y="4570497"/>
                </a:lnTo>
                <a:lnTo>
                  <a:pt x="0" y="4570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3875175" y="-66675"/>
            <a:ext cx="16469118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seismic waves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5931" y="1471759"/>
            <a:ext cx="7649686" cy="57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Seismic waves spread in all directions from the focus of an earthquake. These</a:t>
            </a:r>
          </a:p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waves convey energy along the surface of the Earth and also through the interior</a:t>
            </a:r>
          </a:p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of the Earth.</a:t>
            </a:r>
          </a:p>
          <a:p>
            <a:pPr algn="ctr">
              <a:lnSpc>
                <a:spcPts val="3841"/>
              </a:lnSpc>
            </a:pPr>
          </a:p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strength of these seismic waves can be measured by the seismometers installed</a:t>
            </a:r>
          </a:p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 various places of the Earth. The apparatus which automatically records the</a:t>
            </a:r>
          </a:p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information related to seismic waves is called the seismograph.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166232"/>
            <a:ext cx="16723983" cy="7254027"/>
          </a:xfrm>
          <a:custGeom>
            <a:avLst/>
            <a:gdLst/>
            <a:ahLst/>
            <a:cxnLst/>
            <a:rect r="r" b="b" t="t" l="l"/>
            <a:pathLst>
              <a:path h="7254027" w="16723983">
                <a:moveTo>
                  <a:pt x="0" y="0"/>
                </a:moveTo>
                <a:lnTo>
                  <a:pt x="16723983" y="0"/>
                </a:lnTo>
                <a:lnTo>
                  <a:pt x="16723983" y="7254027"/>
                </a:lnTo>
                <a:lnTo>
                  <a:pt x="0" y="7254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9441" y="293624"/>
            <a:ext cx="16469118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seismic waves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54008" y="1778087"/>
            <a:ext cx="7431286" cy="4257819"/>
          </a:xfrm>
          <a:custGeom>
            <a:avLst/>
            <a:gdLst/>
            <a:ahLst/>
            <a:cxnLst/>
            <a:rect r="r" b="b" t="t" l="l"/>
            <a:pathLst>
              <a:path h="4257819" w="7431286">
                <a:moveTo>
                  <a:pt x="0" y="0"/>
                </a:moveTo>
                <a:lnTo>
                  <a:pt x="7431287" y="0"/>
                </a:lnTo>
                <a:lnTo>
                  <a:pt x="7431287" y="4257819"/>
                </a:lnTo>
                <a:lnTo>
                  <a:pt x="0" y="425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394367" y="125432"/>
            <a:ext cx="19076734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regions prone to earthquakes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35609" y="6226406"/>
            <a:ext cx="7649686" cy="386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From the above map, it may be clear to you that earthquakes have occurred mostly</a:t>
            </a:r>
          </a:p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the borderland regions. Of them, too most of the earthquakes have broken out in</a:t>
            </a:r>
          </a:p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region called 'Pacific Ring of Fire'. From the map it can be seen that, this region</a:t>
            </a:r>
          </a:p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the border of the very large Pacific tectonic plate.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60124" y="6364183"/>
            <a:ext cx="6702348" cy="3770071"/>
          </a:xfrm>
          <a:custGeom>
            <a:avLst/>
            <a:gdLst/>
            <a:ahLst/>
            <a:cxnLst/>
            <a:rect r="r" b="b" t="t" l="l"/>
            <a:pathLst>
              <a:path h="3770071" w="6702348">
                <a:moveTo>
                  <a:pt x="0" y="0"/>
                </a:moveTo>
                <a:lnTo>
                  <a:pt x="6702349" y="0"/>
                </a:lnTo>
                <a:lnTo>
                  <a:pt x="6702349" y="3770071"/>
                </a:lnTo>
                <a:lnTo>
                  <a:pt x="0" y="3770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61097" y="2495315"/>
            <a:ext cx="6556262" cy="3890049"/>
          </a:xfrm>
          <a:custGeom>
            <a:avLst/>
            <a:gdLst/>
            <a:ahLst/>
            <a:cxnLst/>
            <a:rect r="r" b="b" t="t" l="l"/>
            <a:pathLst>
              <a:path h="3890049" w="6556262">
                <a:moveTo>
                  <a:pt x="0" y="0"/>
                </a:moveTo>
                <a:lnTo>
                  <a:pt x="6556262" y="0"/>
                </a:lnTo>
                <a:lnTo>
                  <a:pt x="6556262" y="3890049"/>
                </a:lnTo>
                <a:lnTo>
                  <a:pt x="0" y="389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394367" y="125432"/>
            <a:ext cx="19076734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human activities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9685" y="1782717"/>
            <a:ext cx="10753518" cy="4257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3"/>
              </a:lnSpc>
            </a:pP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Recently, scientists have observed that, in addition to natural causes, some activities</a:t>
            </a:r>
          </a:p>
          <a:p>
            <a:pPr algn="ctr">
              <a:lnSpc>
                <a:spcPts val="4203"/>
              </a:lnSpc>
            </a:pP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of</a:t>
            </a: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human could also be the reasons for earthquakes.</a:t>
            </a:r>
          </a:p>
          <a:p>
            <a:pPr algn="ctr">
              <a:lnSpc>
                <a:spcPts val="4203"/>
              </a:lnSpc>
            </a:pPr>
          </a:p>
          <a:p>
            <a:pPr algn="ctr">
              <a:lnSpc>
                <a:spcPts val="4203"/>
              </a:lnSpc>
            </a:pP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→ </a:t>
            </a: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Testing nuclear weapons underneath Earth</a:t>
            </a:r>
          </a:p>
          <a:p>
            <a:pPr algn="ctr">
              <a:lnSpc>
                <a:spcPts val="4203"/>
              </a:lnSpc>
            </a:pP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-&gt;</a:t>
            </a: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Drilling Earth to great depths to mine oil and minerals</a:t>
            </a:r>
          </a:p>
          <a:p>
            <a:pPr algn="ctr">
              <a:lnSpc>
                <a:spcPts val="4203"/>
              </a:lnSpc>
            </a:pP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-&gt;</a:t>
            </a: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Erecting dams and constructing large water reservoirs</a:t>
            </a:r>
          </a:p>
          <a:p>
            <a:pPr algn="ctr">
              <a:lnSpc>
                <a:spcPts val="4203"/>
              </a:lnSpc>
            </a:pP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-&gt;</a:t>
            </a:r>
            <a:r>
              <a:rPr lang="en-US" sz="3002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Constructing very large buildings of great heights and weights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24037" y="1652448"/>
            <a:ext cx="11239925" cy="6322458"/>
          </a:xfrm>
          <a:custGeom>
            <a:avLst/>
            <a:gdLst/>
            <a:ahLst/>
            <a:cxnLst/>
            <a:rect r="r" b="b" t="t" l="l"/>
            <a:pathLst>
              <a:path h="6322458" w="11239925">
                <a:moveTo>
                  <a:pt x="0" y="0"/>
                </a:moveTo>
                <a:lnTo>
                  <a:pt x="11239926" y="0"/>
                </a:lnTo>
                <a:lnTo>
                  <a:pt x="11239926" y="6322458"/>
                </a:lnTo>
                <a:lnTo>
                  <a:pt x="0" y="6322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394367" y="125432"/>
            <a:ext cx="19076734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THANK YOU!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87590" y="7984431"/>
            <a:ext cx="7649686" cy="1900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21"/>
              </a:lnSpc>
            </a:pPr>
            <a:r>
              <a:rPr lang="en-US" sz="5443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 after a 6.7 magnitude earthquake is recorded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04517" y="2682917"/>
            <a:ext cx="8703737" cy="5348842"/>
          </a:xfrm>
          <a:custGeom>
            <a:avLst/>
            <a:gdLst/>
            <a:ahLst/>
            <a:cxnLst/>
            <a:rect r="r" b="b" t="t" l="l"/>
            <a:pathLst>
              <a:path h="5348842" w="8703737">
                <a:moveTo>
                  <a:pt x="0" y="0"/>
                </a:moveTo>
                <a:lnTo>
                  <a:pt x="8703737" y="0"/>
                </a:lnTo>
                <a:lnTo>
                  <a:pt x="8703737" y="5348842"/>
                </a:lnTo>
                <a:lnTo>
                  <a:pt x="0" y="5348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0238" y="435717"/>
            <a:ext cx="9051773" cy="26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96"/>
              </a:lnSpc>
            </a:pPr>
            <a:r>
              <a:rPr lang="en-US" sz="8471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introduction to</a:t>
            </a:r>
          </a:p>
          <a:p>
            <a:pPr algn="l">
              <a:lnSpc>
                <a:spcPts val="9996"/>
              </a:lnSpc>
            </a:pPr>
            <a:r>
              <a:rPr lang="en-US" sz="8471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earthquakes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576798"/>
            <a:ext cx="6764019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 earthquake is a jolt or shoulder like movement of the Earth's surface.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7585553"/>
            <a:ext cx="6764019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Earthquakes and Earth tremors are caused by releasing of the energy stored in the Earth's crust.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881213"/>
            <a:ext cx="676401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Less </a:t>
            </a: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violent earthquakes are known as tremors.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70605" y="4361702"/>
            <a:ext cx="6079927" cy="5590375"/>
          </a:xfrm>
          <a:custGeom>
            <a:avLst/>
            <a:gdLst/>
            <a:ahLst/>
            <a:cxnLst/>
            <a:rect r="r" b="b" t="t" l="l"/>
            <a:pathLst>
              <a:path h="5590375" w="6079927">
                <a:moveTo>
                  <a:pt x="0" y="0"/>
                </a:moveTo>
                <a:lnTo>
                  <a:pt x="6079927" y="0"/>
                </a:lnTo>
                <a:lnTo>
                  <a:pt x="6079927" y="5590375"/>
                </a:lnTo>
                <a:lnTo>
                  <a:pt x="0" y="559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59916"/>
            <a:ext cx="9022286" cy="4583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8"/>
              </a:lnSpc>
            </a:pPr>
            <a:r>
              <a:rPr lang="en-US" sz="99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internal structure</a:t>
            </a:r>
          </a:p>
          <a:p>
            <a:pPr algn="l">
              <a:lnSpc>
                <a:spcPts val="11798"/>
              </a:lnSpc>
            </a:pPr>
            <a:r>
              <a:rPr lang="en-US" sz="99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of the earth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74828" y="962025"/>
            <a:ext cx="6984472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order to understand how earthquakes are happening, we need to know about the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structure of the Earth. Here, we can see the internal structure of the Earth.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658485"/>
            <a:ext cx="8422765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222" indent="-442611" lvl="1">
              <a:lnSpc>
                <a:spcPts val="5740"/>
              </a:lnSpc>
              <a:buAutoNum type="arabicPeriod" startAt="1"/>
            </a:pPr>
            <a:r>
              <a:rPr lang="en-US" sz="4100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Crust</a:t>
            </a:r>
          </a:p>
          <a:p>
            <a:pPr algn="l" marL="885222" indent="-442611" lvl="1">
              <a:lnSpc>
                <a:spcPts val="5740"/>
              </a:lnSpc>
              <a:buAutoNum type="arabicPeriod" startAt="1"/>
            </a:pPr>
            <a:r>
              <a:rPr lang="en-US" sz="4100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Mantle → ⓘ Upper Mantle</a:t>
            </a:r>
          </a:p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              (ii) Lower Mantle</a:t>
            </a:r>
          </a:p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3. Core →   ⓘ Outer Core</a:t>
            </a:r>
          </a:p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               (ii) Inner Core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9736" y="4542790"/>
            <a:ext cx="17210994" cy="8734580"/>
          </a:xfrm>
          <a:custGeom>
            <a:avLst/>
            <a:gdLst/>
            <a:ahLst/>
            <a:cxnLst/>
            <a:rect r="r" b="b" t="t" l="l"/>
            <a:pathLst>
              <a:path h="8734580" w="17210994">
                <a:moveTo>
                  <a:pt x="0" y="0"/>
                </a:moveTo>
                <a:lnTo>
                  <a:pt x="17210995" y="0"/>
                </a:lnTo>
                <a:lnTo>
                  <a:pt x="17210995" y="8734580"/>
                </a:lnTo>
                <a:lnTo>
                  <a:pt x="0" y="8734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6339" y="942975"/>
            <a:ext cx="8467661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59"/>
              </a:lnSpc>
            </a:pPr>
            <a:r>
              <a:rPr lang="en-US" sz="11660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internal</a:t>
            </a:r>
          </a:p>
          <a:p>
            <a:pPr algn="l">
              <a:lnSpc>
                <a:spcPts val="13759"/>
              </a:lnSpc>
            </a:pPr>
            <a:r>
              <a:rPr lang="en-US" sz="11660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structure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470536" y="1101562"/>
            <a:ext cx="8988754" cy="3301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1"/>
              </a:lnSpc>
            </a:pPr>
            <a:r>
              <a:rPr lang="en-US" sz="3137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Evidences support the fact that the crust, the</a:t>
            </a:r>
          </a:p>
          <a:p>
            <a:pPr algn="l">
              <a:lnSpc>
                <a:spcPts val="4391"/>
              </a:lnSpc>
            </a:pPr>
            <a:r>
              <a:rPr lang="en-US" sz="3137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topmost layer of the Earth is composed of a</a:t>
            </a:r>
          </a:p>
          <a:p>
            <a:pPr algn="l">
              <a:lnSpc>
                <a:spcPts val="4391"/>
              </a:lnSpc>
            </a:pPr>
            <a:r>
              <a:rPr lang="en-US" sz="3137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number of tectonic plates which move relative to</a:t>
            </a:r>
          </a:p>
          <a:p>
            <a:pPr algn="l">
              <a:lnSpc>
                <a:spcPts val="4391"/>
              </a:lnSpc>
            </a:pPr>
            <a:r>
              <a:rPr lang="en-US" sz="3137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 another. The Earth's crust consists of a few</a:t>
            </a:r>
          </a:p>
          <a:p>
            <a:pPr algn="l">
              <a:lnSpc>
                <a:spcPts val="4391"/>
              </a:lnSpc>
            </a:pPr>
            <a:r>
              <a:rPr lang="en-US" sz="3137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large tectonic plates. They can be identified by</a:t>
            </a:r>
          </a:p>
          <a:p>
            <a:pPr algn="l">
              <a:lnSpc>
                <a:spcPts val="4391"/>
              </a:lnSpc>
            </a:pPr>
            <a:r>
              <a:rPr lang="en-US" sz="3137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following map.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5282" y="3510760"/>
            <a:ext cx="3286875" cy="2617547"/>
          </a:xfrm>
          <a:custGeom>
            <a:avLst/>
            <a:gdLst/>
            <a:ahLst/>
            <a:cxnLst/>
            <a:rect r="r" b="b" t="t" l="l"/>
            <a:pathLst>
              <a:path h="2617547" w="3286875">
                <a:moveTo>
                  <a:pt x="0" y="0"/>
                </a:moveTo>
                <a:lnTo>
                  <a:pt x="3286874" y="0"/>
                </a:lnTo>
                <a:lnTo>
                  <a:pt x="3286874" y="2617547"/>
                </a:lnTo>
                <a:lnTo>
                  <a:pt x="0" y="2617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06002" y="3510760"/>
            <a:ext cx="3206350" cy="2617547"/>
          </a:xfrm>
          <a:custGeom>
            <a:avLst/>
            <a:gdLst/>
            <a:ahLst/>
            <a:cxnLst/>
            <a:rect r="r" b="b" t="t" l="l"/>
            <a:pathLst>
              <a:path h="2617547" w="3206350">
                <a:moveTo>
                  <a:pt x="0" y="0"/>
                </a:moveTo>
                <a:lnTo>
                  <a:pt x="3206350" y="0"/>
                </a:lnTo>
                <a:lnTo>
                  <a:pt x="3206350" y="2617547"/>
                </a:lnTo>
                <a:lnTo>
                  <a:pt x="0" y="2617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36452" y="3510760"/>
            <a:ext cx="3835143" cy="2740384"/>
          </a:xfrm>
          <a:custGeom>
            <a:avLst/>
            <a:gdLst/>
            <a:ahLst/>
            <a:cxnLst/>
            <a:rect r="r" b="b" t="t" l="l"/>
            <a:pathLst>
              <a:path h="2740384" w="3835143">
                <a:moveTo>
                  <a:pt x="0" y="0"/>
                </a:moveTo>
                <a:lnTo>
                  <a:pt x="3835142" y="0"/>
                </a:lnTo>
                <a:lnTo>
                  <a:pt x="3835142" y="2740383"/>
                </a:lnTo>
                <a:lnTo>
                  <a:pt x="0" y="2740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09441" y="293624"/>
            <a:ext cx="16469118" cy="140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87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tectonic plates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077835"/>
            <a:ext cx="391401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Plates move apart from each other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12730" y="8077835"/>
            <a:ext cx="391401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Two Plates collide with each other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57576" y="8077835"/>
            <a:ext cx="391401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Plates slide past each other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8292" y="7001948"/>
            <a:ext cx="3914018" cy="1020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Divergent Border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32321" y="7001948"/>
            <a:ext cx="3914018" cy="1020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Convergent Border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77168" y="7001948"/>
            <a:ext cx="3914018" cy="1020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slip</a:t>
            </a:r>
          </a:p>
          <a:p>
            <a:pPr algn="ctr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border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62606" y="1797888"/>
            <a:ext cx="616278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 3 types of Tectonic Plates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39267" y="5598039"/>
            <a:ext cx="11756571" cy="8229600"/>
          </a:xfrm>
          <a:custGeom>
            <a:avLst/>
            <a:gdLst/>
            <a:ahLst/>
            <a:cxnLst/>
            <a:rect r="r" b="b" t="t" l="l"/>
            <a:pathLst>
              <a:path h="8229600" w="11756571">
                <a:moveTo>
                  <a:pt x="0" y="0"/>
                </a:moveTo>
                <a:lnTo>
                  <a:pt x="11756571" y="0"/>
                </a:lnTo>
                <a:lnTo>
                  <a:pt x="117565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671867" y="1028700"/>
            <a:ext cx="5934269" cy="3428689"/>
          </a:xfrm>
          <a:custGeom>
            <a:avLst/>
            <a:gdLst/>
            <a:ahLst/>
            <a:cxnLst/>
            <a:rect r="r" b="b" t="t" l="l"/>
            <a:pathLst>
              <a:path h="3428689" w="5934269">
                <a:moveTo>
                  <a:pt x="0" y="0"/>
                </a:moveTo>
                <a:lnTo>
                  <a:pt x="5934269" y="0"/>
                </a:lnTo>
                <a:lnTo>
                  <a:pt x="5934269" y="3428689"/>
                </a:lnTo>
                <a:lnTo>
                  <a:pt x="0" y="34286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291485">
            <a:off x="7223058" y="5318650"/>
            <a:ext cx="3841884" cy="1114146"/>
          </a:xfrm>
          <a:custGeom>
            <a:avLst/>
            <a:gdLst/>
            <a:ahLst/>
            <a:cxnLst/>
            <a:rect r="r" b="b" t="t" l="l"/>
            <a:pathLst>
              <a:path h="1114146" w="3841884">
                <a:moveTo>
                  <a:pt x="0" y="0"/>
                </a:moveTo>
                <a:lnTo>
                  <a:pt x="3841884" y="0"/>
                </a:lnTo>
                <a:lnTo>
                  <a:pt x="3841884" y="1114146"/>
                </a:lnTo>
                <a:lnTo>
                  <a:pt x="0" y="1114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1008" y="130179"/>
            <a:ext cx="11576167" cy="3089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8"/>
              </a:lnSpc>
            </a:pPr>
            <a:r>
              <a:rPr lang="en-US" sz="99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Divergent Plate Boundaries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2008" y="5677535"/>
            <a:ext cx="6764019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Forms rift valleys (e.g., East African Rift)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Creates mid-ocean ridges (e.g., Mid-Atlantic Ridge)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Causes volcanic activity and shallow earthquakes.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2008" y="4636448"/>
            <a:ext cx="6744428" cy="5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Effects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2008" y="3382585"/>
            <a:ext cx="955658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Where two plates move away from each other.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14468" y="2685239"/>
            <a:ext cx="11300784" cy="8978986"/>
          </a:xfrm>
          <a:custGeom>
            <a:avLst/>
            <a:gdLst/>
            <a:ahLst/>
            <a:cxnLst/>
            <a:rect r="r" b="b" t="t" l="l"/>
            <a:pathLst>
              <a:path h="8978986" w="11300784">
                <a:moveTo>
                  <a:pt x="0" y="0"/>
                </a:moveTo>
                <a:lnTo>
                  <a:pt x="11300783" y="0"/>
                </a:lnTo>
                <a:lnTo>
                  <a:pt x="11300783" y="8978987"/>
                </a:lnTo>
                <a:lnTo>
                  <a:pt x="0" y="8978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4058445" cy="3089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8"/>
              </a:lnSpc>
            </a:pPr>
            <a:r>
              <a:rPr lang="en-US" sz="99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Convergent Plate Boundaries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09108" y="6419348"/>
            <a:ext cx="6764019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Earthquakes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</a:t>
            </a: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olcanoes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</a:t>
            </a: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renches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746450"/>
            <a:ext cx="6744428" cy="5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Effects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219892"/>
            <a:ext cx="955658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Where two plates move toward each other.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40825" y="3359122"/>
            <a:ext cx="3206350" cy="2617547"/>
          </a:xfrm>
          <a:custGeom>
            <a:avLst/>
            <a:gdLst/>
            <a:ahLst/>
            <a:cxnLst/>
            <a:rect r="r" b="b" t="t" l="l"/>
            <a:pathLst>
              <a:path h="2617547" w="3206350">
                <a:moveTo>
                  <a:pt x="0" y="0"/>
                </a:moveTo>
                <a:lnTo>
                  <a:pt x="3206350" y="0"/>
                </a:lnTo>
                <a:lnTo>
                  <a:pt x="3206350" y="2617547"/>
                </a:lnTo>
                <a:lnTo>
                  <a:pt x="0" y="2617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8799" y="3144973"/>
            <a:ext cx="3563920" cy="2831696"/>
          </a:xfrm>
          <a:custGeom>
            <a:avLst/>
            <a:gdLst/>
            <a:ahLst/>
            <a:cxnLst/>
            <a:rect r="r" b="b" t="t" l="l"/>
            <a:pathLst>
              <a:path h="2831696" w="3563920">
                <a:moveTo>
                  <a:pt x="0" y="0"/>
                </a:moveTo>
                <a:lnTo>
                  <a:pt x="3563919" y="0"/>
                </a:lnTo>
                <a:lnTo>
                  <a:pt x="3563919" y="2831696"/>
                </a:lnTo>
                <a:lnTo>
                  <a:pt x="0" y="2831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31002" y="3359122"/>
            <a:ext cx="3206350" cy="2617547"/>
          </a:xfrm>
          <a:custGeom>
            <a:avLst/>
            <a:gdLst/>
            <a:ahLst/>
            <a:cxnLst/>
            <a:rect r="r" b="b" t="t" l="l"/>
            <a:pathLst>
              <a:path h="2617547" w="3206350">
                <a:moveTo>
                  <a:pt x="0" y="0"/>
                </a:moveTo>
                <a:lnTo>
                  <a:pt x="3206350" y="0"/>
                </a:lnTo>
                <a:lnTo>
                  <a:pt x="3206350" y="2617547"/>
                </a:lnTo>
                <a:lnTo>
                  <a:pt x="0" y="2617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952500"/>
            <a:ext cx="16230600" cy="1287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0"/>
              </a:lnSpc>
            </a:pPr>
            <a:r>
              <a:rPr lang="en-US" sz="8000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Convergent Plate Boundaries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7695946"/>
            <a:ext cx="391401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Forms island arcs (e.g., Japan)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12730" y="7695946"/>
            <a:ext cx="3914018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Forms volcanic mountains (e.g., Andes)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57576" y="7695946"/>
            <a:ext cx="3914018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Forms fold mountains (e.g., Himalayas)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862947"/>
            <a:ext cx="3914018" cy="5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Oceanic-Oceanic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32321" y="6620059"/>
            <a:ext cx="3914018" cy="1020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Oceanic-Continental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77168" y="6620059"/>
            <a:ext cx="3914018" cy="1020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Continental-Continental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1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9153" y="2923938"/>
            <a:ext cx="13057413" cy="8048114"/>
          </a:xfrm>
          <a:custGeom>
            <a:avLst/>
            <a:gdLst/>
            <a:ahLst/>
            <a:cxnLst/>
            <a:rect r="r" b="b" t="t" l="l"/>
            <a:pathLst>
              <a:path h="8048114" w="13057413">
                <a:moveTo>
                  <a:pt x="0" y="0"/>
                </a:moveTo>
                <a:lnTo>
                  <a:pt x="13057413" y="0"/>
                </a:lnTo>
                <a:lnTo>
                  <a:pt x="13057413" y="8048114"/>
                </a:lnTo>
                <a:lnTo>
                  <a:pt x="0" y="8048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2777" y="593654"/>
            <a:ext cx="14058445" cy="1595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8"/>
              </a:lnSpc>
            </a:pPr>
            <a:r>
              <a:rPr lang="en-US" sz="9999">
                <a:solidFill>
                  <a:srgbClr val="FFBD00"/>
                </a:solidFill>
                <a:latin typeface="Cubao"/>
                <a:ea typeface="Cubao"/>
                <a:cs typeface="Cubao"/>
                <a:sym typeface="Cubao"/>
              </a:rPr>
              <a:t>slip border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7572" y="6062625"/>
            <a:ext cx="5395356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Causes earthquakes (e.g., San Andreas Fault in California)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v</a:t>
            </a: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olcanic activity (no magma involved).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7572" y="5124450"/>
            <a:ext cx="6744428" cy="5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3399">
                <a:solidFill>
                  <a:srgbClr val="2A9641"/>
                </a:solidFill>
                <a:latin typeface="Cubao"/>
                <a:ea typeface="Cubao"/>
                <a:cs typeface="Cubao"/>
                <a:sym typeface="Cubao"/>
              </a:rPr>
              <a:t>Effects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2008" y="3143354"/>
            <a:ext cx="9556581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D98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Where two plates slide past each other horizontally.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DAG2-CMuaPs</dc:identifier>
  <dcterms:modified xsi:type="dcterms:W3CDTF">2011-08-01T06:04:30Z</dcterms:modified>
  <cp:revision>1</cp:revision>
  <dc:title>Tectonic Plates Presentation in Green and Red Illustrative Style</dc:title>
</cp:coreProperties>
</file>